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733" r:id="rId3"/>
    <p:sldId id="1715" r:id="rId4"/>
    <p:sldId id="1675" r:id="rId5"/>
    <p:sldId id="1713" r:id="rId6"/>
    <p:sldId id="1721" r:id="rId7"/>
    <p:sldId id="1722" r:id="rId8"/>
    <p:sldId id="1723" r:id="rId9"/>
    <p:sldId id="1724" r:id="rId10"/>
    <p:sldId id="1725" r:id="rId11"/>
    <p:sldId id="1726" r:id="rId12"/>
    <p:sldId id="1728" r:id="rId13"/>
    <p:sldId id="1729" r:id="rId14"/>
    <p:sldId id="1727" r:id="rId15"/>
    <p:sldId id="1730" r:id="rId16"/>
    <p:sldId id="1704" r:id="rId17"/>
    <p:sldId id="1731" r:id="rId18"/>
    <p:sldId id="1732" r:id="rId19"/>
    <p:sldId id="1718" r:id="rId20"/>
    <p:sldId id="1637" r:id="rId21"/>
    <p:sldId id="17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2" autoAdjust="0"/>
    <p:restoredTop sz="83418" autoAdjust="0"/>
  </p:normalViewPr>
  <p:slideViewPr>
    <p:cSldViewPr snapToGrid="0">
      <p:cViewPr varScale="1">
        <p:scale>
          <a:sx n="110" d="100"/>
          <a:sy n="110" d="100"/>
        </p:scale>
        <p:origin x="342" y="11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Ge 9:20 And Noah began to be a farmer, and he planted a vineyard. 21 Then he drank of the wine and was drunk, and became uncovered in his tent. 22 And Ham, the father of Canaan, saw the nakedness of his father, and told his two brothers outside. 23 But Shem and Japheth took a garment, laid it on both their shoulders, and went backward and covered the nakedness of their father. Their faces were turned away, and they did not see their father's nakedness. 24 ¶ So Noah awoke from his wine, and knew what his younger son had done to him. 25 Then he said: "Cursed be Canaan; A servant of servants He shall be to his brethren.“</a:t>
            </a:r>
          </a:p>
          <a:p>
            <a:r>
              <a:rPr lang="en-US" sz="1200" kern="1200" dirty="0" smtClean="0">
                <a:solidFill>
                  <a:schemeClr val="tx1"/>
                </a:solidFill>
                <a:effectLst/>
                <a:latin typeface="+mn-lt"/>
                <a:ea typeface="+mn-ea"/>
                <a:cs typeface="+mn-cs"/>
              </a:rPr>
              <a:t>Ge 19:32 "Come, let us make our father drink wine, and we will lie with him, that we may preserve the lineage of our father." 33 So they made their father drink wine that night. And the firstborn went in and lay with her father, and he did not know when she lay down or when she arose.</a:t>
            </a:r>
          </a:p>
          <a:p>
            <a:r>
              <a:rPr lang="en-US" sz="1200" kern="1200" dirty="0" smtClean="0">
                <a:solidFill>
                  <a:schemeClr val="tx1"/>
                </a:solidFill>
                <a:effectLst/>
                <a:latin typeface="+mn-lt"/>
                <a:ea typeface="+mn-ea"/>
                <a:cs typeface="+mn-cs"/>
              </a:rPr>
              <a:t>1Sa 25:36 ¶ Now Abigail went to </a:t>
            </a:r>
            <a:r>
              <a:rPr lang="en-US" sz="1200" kern="1200" dirty="0" err="1" smtClean="0">
                <a:solidFill>
                  <a:schemeClr val="tx1"/>
                </a:solidFill>
                <a:effectLst/>
                <a:latin typeface="+mn-lt"/>
                <a:ea typeface="+mn-ea"/>
                <a:cs typeface="+mn-cs"/>
              </a:rPr>
              <a:t>Nabal</a:t>
            </a:r>
            <a:r>
              <a:rPr lang="en-US" sz="1200" kern="1200" dirty="0" smtClean="0">
                <a:solidFill>
                  <a:schemeClr val="tx1"/>
                </a:solidFill>
                <a:effectLst/>
                <a:latin typeface="+mn-lt"/>
                <a:ea typeface="+mn-ea"/>
                <a:cs typeface="+mn-cs"/>
              </a:rPr>
              <a:t>, and there he was, holding a feast in his house, like the feast of a king. And </a:t>
            </a:r>
            <a:r>
              <a:rPr lang="en-US" sz="1200" kern="1200" dirty="0" err="1" smtClean="0">
                <a:solidFill>
                  <a:schemeClr val="tx1"/>
                </a:solidFill>
                <a:effectLst/>
                <a:latin typeface="+mn-lt"/>
                <a:ea typeface="+mn-ea"/>
                <a:cs typeface="+mn-cs"/>
              </a:rPr>
              <a:t>Nabal's</a:t>
            </a:r>
            <a:r>
              <a:rPr lang="en-US" sz="1200" kern="1200" dirty="0" smtClean="0">
                <a:solidFill>
                  <a:schemeClr val="tx1"/>
                </a:solidFill>
                <a:effectLst/>
                <a:latin typeface="+mn-lt"/>
                <a:ea typeface="+mn-ea"/>
                <a:cs typeface="+mn-cs"/>
              </a:rPr>
              <a:t> heart was merry within him, for he was very drunk; therefore she told him nothing, little or much, until morning light. 37 So it was, in the morning, when the wine had gone from </a:t>
            </a:r>
            <a:r>
              <a:rPr lang="en-US" sz="1200" kern="1200" dirty="0" err="1" smtClean="0">
                <a:solidFill>
                  <a:schemeClr val="tx1"/>
                </a:solidFill>
                <a:effectLst/>
                <a:latin typeface="+mn-lt"/>
                <a:ea typeface="+mn-ea"/>
                <a:cs typeface="+mn-cs"/>
              </a:rPr>
              <a:t>Nabal</a:t>
            </a:r>
            <a:r>
              <a:rPr lang="en-US" sz="1200" kern="1200" dirty="0" smtClean="0">
                <a:solidFill>
                  <a:schemeClr val="tx1"/>
                </a:solidFill>
                <a:effectLst/>
                <a:latin typeface="+mn-lt"/>
                <a:ea typeface="+mn-ea"/>
                <a:cs typeface="+mn-cs"/>
              </a:rPr>
              <a:t>, and his wife had told him these things, that his heart died within him, and he became like a stone.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46720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Ro 13:12 The night is far spent, the day is at hand. Therefore let us cast off the works of darkness, and let us put on the armor of light. 13 Let us walk properly, as in the day, not in revelry and drunkenness, not in lewdness and lust, not in strife and envy. 14 But put on the Lord Jesus Christ, and make no provision for the flesh, to fulfill its lusts.</a:t>
            </a:r>
          </a:p>
          <a:p>
            <a:r>
              <a:rPr lang="en-US" sz="1200" kern="1200" dirty="0" smtClean="0">
                <a:solidFill>
                  <a:schemeClr val="tx1"/>
                </a:solidFill>
                <a:effectLst/>
                <a:latin typeface="+mn-lt"/>
                <a:ea typeface="+mn-ea"/>
                <a:cs typeface="+mn-cs"/>
              </a:rPr>
              <a:t>1Co 5:11 But now I have written to you not to keep company with anyone named a brother, who is sexually immoral, or covetous, or an idolater, or a reviler, or a drunkard, or an </a:t>
            </a:r>
            <a:r>
              <a:rPr lang="en-US" sz="1200" kern="1200" dirty="0" err="1" smtClean="0">
                <a:solidFill>
                  <a:schemeClr val="tx1"/>
                </a:solidFill>
                <a:effectLst/>
                <a:latin typeface="+mn-lt"/>
                <a:ea typeface="+mn-ea"/>
                <a:cs typeface="+mn-cs"/>
              </a:rPr>
              <a:t>extortioner</a:t>
            </a:r>
            <a:r>
              <a:rPr lang="en-US" sz="1200" kern="1200" dirty="0" smtClean="0">
                <a:solidFill>
                  <a:schemeClr val="tx1"/>
                </a:solidFill>
                <a:effectLst/>
                <a:latin typeface="+mn-lt"/>
                <a:ea typeface="+mn-ea"/>
                <a:cs typeface="+mn-cs"/>
              </a:rPr>
              <a:t>--not even to eat with such a person.</a:t>
            </a:r>
          </a:p>
          <a:p>
            <a:r>
              <a:rPr lang="en-US" sz="1200" kern="1200" dirty="0" smtClean="0">
                <a:solidFill>
                  <a:schemeClr val="tx1"/>
                </a:solidFill>
                <a:effectLst/>
                <a:latin typeface="+mn-lt"/>
                <a:ea typeface="+mn-ea"/>
                <a:cs typeface="+mn-cs"/>
              </a:rPr>
              <a:t>1Co 6:9 ¶ Do you not know that the unrighteous will not inherit the kingdom of God? Do not be deceived. Neither fornicators, nor idolaters, nor adulterers, nor homosexuals, nor sodomites, 10 nor thieves, nor covetous, nor drunkards, nor revilers, nor </a:t>
            </a:r>
            <a:r>
              <a:rPr lang="en-US" sz="1200" kern="1200" dirty="0" err="1" smtClean="0">
                <a:solidFill>
                  <a:schemeClr val="tx1"/>
                </a:solidFill>
                <a:effectLst/>
                <a:latin typeface="+mn-lt"/>
                <a:ea typeface="+mn-ea"/>
                <a:cs typeface="+mn-cs"/>
              </a:rPr>
              <a:t>extortioners</a:t>
            </a:r>
            <a:r>
              <a:rPr lang="en-US" sz="1200" kern="1200" dirty="0" smtClean="0">
                <a:solidFill>
                  <a:schemeClr val="tx1"/>
                </a:solidFill>
                <a:effectLst/>
                <a:latin typeface="+mn-lt"/>
                <a:ea typeface="+mn-ea"/>
                <a:cs typeface="+mn-cs"/>
              </a:rPr>
              <a:t> will inherit the kingdom of God.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37163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1Pe 4:3 For we have spent enough of our past lifetime in doing the will of the Gentiles--when we walked in lewdness, lusts, drunkenness, revelries, drinking parties, and abominable idolatries. 4 In regard to these, they think it strange that you do not run with them in the same flood of dissipation, speaking evil of you.</a:t>
            </a:r>
          </a:p>
          <a:p>
            <a:r>
              <a:rPr lang="en-US" sz="1200" kern="1200" dirty="0" err="1" smtClean="0">
                <a:solidFill>
                  <a:schemeClr val="tx1"/>
                </a:solidFill>
                <a:effectLst/>
                <a:latin typeface="+mn-lt"/>
                <a:ea typeface="+mn-ea"/>
                <a:cs typeface="+mn-cs"/>
              </a:rPr>
              <a:t>Eph</a:t>
            </a:r>
            <a:r>
              <a:rPr lang="en-US" sz="1200" kern="1200" dirty="0" smtClean="0">
                <a:solidFill>
                  <a:schemeClr val="tx1"/>
                </a:solidFill>
                <a:effectLst/>
                <a:latin typeface="+mn-lt"/>
                <a:ea typeface="+mn-ea"/>
                <a:cs typeface="+mn-cs"/>
              </a:rPr>
              <a:t> 5:18 And do not be drunk with wine, in which is dissipation; but be filled with the Spirit,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95293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Ga 5:19 Now the works of the flesh are evident, which are: adultery, fornication, uncleanness, lewdness, …….21 envy, murders, drunkenness, revelries, and the like; </a:t>
            </a:r>
          </a:p>
          <a:p>
            <a:r>
              <a:rPr lang="en-US" sz="1200" kern="1200" dirty="0" err="1" smtClean="0">
                <a:solidFill>
                  <a:schemeClr val="tx1"/>
                </a:solidFill>
                <a:effectLst/>
                <a:latin typeface="+mn-lt"/>
                <a:ea typeface="+mn-ea"/>
                <a:cs typeface="+mn-cs"/>
              </a:rPr>
              <a:t>Pr</a:t>
            </a:r>
            <a:r>
              <a:rPr lang="en-US" sz="1200" kern="1200" dirty="0" smtClean="0">
                <a:solidFill>
                  <a:schemeClr val="tx1"/>
                </a:solidFill>
                <a:effectLst/>
                <a:latin typeface="+mn-lt"/>
                <a:ea typeface="+mn-ea"/>
                <a:cs typeface="+mn-cs"/>
              </a:rPr>
              <a:t> 23:31 Do not look on the wine when it is red, When it sparkles in the cup, When it swirls around smoothly;</a:t>
            </a:r>
          </a:p>
          <a:p>
            <a:r>
              <a:rPr lang="en-US" sz="1200" kern="1200" dirty="0" err="1" smtClean="0">
                <a:solidFill>
                  <a:schemeClr val="tx1"/>
                </a:solidFill>
                <a:effectLst/>
                <a:latin typeface="+mn-lt"/>
                <a:ea typeface="+mn-ea"/>
                <a:cs typeface="+mn-cs"/>
              </a:rPr>
              <a:t>Pr</a:t>
            </a:r>
            <a:r>
              <a:rPr lang="en-US" sz="1200" kern="1200" dirty="0" smtClean="0">
                <a:solidFill>
                  <a:schemeClr val="tx1"/>
                </a:solidFill>
                <a:effectLst/>
                <a:latin typeface="+mn-lt"/>
                <a:ea typeface="+mn-ea"/>
                <a:cs typeface="+mn-cs"/>
              </a:rPr>
              <a:t> 31:5 Lest they drink and forget the law, And pervert the justice of all the afflicted.</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81579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45773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7000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90902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24377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44229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0490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226687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12:41 "The men of Nineveh will rise up in the judgment with this generation and condemn it, because they repented at the preaching of Jonah; and indeed a greater than Jonah is here.</a:t>
            </a:r>
          </a:p>
          <a:p>
            <a:r>
              <a:rPr lang="en-US" dirty="0" smtClean="0"/>
              <a:t> Mt 12:42 "The queen of the South will rise up in the judgment with this generation and condemn it, for she came from the ends of the earth to hear the wisdom of Solomon; and indeed a greater than Solomon is here.</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31962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4346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451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34192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64852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49370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86073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show?</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Noah &amp; the curse of Canaan – Genesis 9:20</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-Lot &amp; the sins of incest – Genesis 19:32</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Nabal’s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folly – 1 Samuel 25:36</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-King </a:t>
            </a:r>
            <a:r>
              <a:rPr lang="en-US" sz="48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Elah’s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murder – 1 Kings 16:9</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53854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New Testament say?</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Drunkenness is a work of darkness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13:12-14</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Corinthians 5:11</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Corinthians 6:9-10</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11000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New Testament say?</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Social drinking is a work of darkness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Peter 4:3-4 (Ephesians 5:11-18)</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Revelry: enjoyment of wine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Drinking parties: social drinking</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Dissipation: loss of spiritual sense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277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New Testament say?</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Drinking is the epitome of worldliness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5:19-21 – a lust of the flesh</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Proverbs 23:31 – a lust of the eyes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Proverbs 31:5 – a pride of life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5380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New Testament say?</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Being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drunk is a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sin</a:t>
            </a:r>
          </a:p>
          <a:p>
            <a:pPr marL="0" indent="0" algn="just">
              <a:buClr>
                <a:srgbClr val="FFFFCC"/>
              </a:buClr>
              <a:buSzPct val="75000"/>
              <a:buNone/>
            </a:pP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Being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 “reveler” is a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sin</a:t>
            </a:r>
          </a:p>
          <a:p>
            <a:pPr marL="0" indent="0" algn="just">
              <a:buClr>
                <a:srgbClr val="FFFFCC"/>
              </a:buClr>
              <a:buSzPct val="75000"/>
              <a:buNone/>
            </a:pP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3) Worldliness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is the enemy of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Godliness</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5937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What About…..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854632"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Passages that seem to promote wine?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Wine</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has a variety of meanings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Alcohol had legitimate uses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need to ask: is it likely…..</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Jesus got people drunk at a party?</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Paul wanted Timothy to drink more?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7527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Making a Choice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to put off fleshly desires</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put on the Lord Jesus Christ, and make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no provision for the flesh, to fulfill its lusts</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13:14</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8802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Making a Choice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to put off fleshly desires</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Beloved</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I beg you as sojourners and pilgrims, abstain from fleshly lusts which war against the soul</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Peter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2:11 </a:t>
            </a:r>
          </a:p>
        </p:txBody>
      </p:sp>
    </p:spTree>
    <p:extLst>
      <p:ext uri="{BB962C8B-B14F-4D97-AF65-F5344CB8AC3E}">
        <p14:creationId xmlns:p14="http://schemas.microsoft.com/office/powerpoint/2010/main" val="32258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Making a Choice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to put off fleshly desires</a:t>
            </a:r>
          </a:p>
          <a:p>
            <a:pPr marL="0" indent="0" algn="just">
              <a:buClr>
                <a:srgbClr val="FFFFCC"/>
              </a:buClr>
              <a:buSzPct val="75000"/>
              <a:buNone/>
            </a:pPr>
            <a:endPar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to avoid causing others to stumble</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Woe to the world because of offenses! For offenses must come, but woe to that man by whom the offense comes</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18:7</a:t>
            </a:r>
          </a:p>
        </p:txBody>
      </p:sp>
    </p:spTree>
    <p:extLst>
      <p:ext uri="{BB962C8B-B14F-4D97-AF65-F5344CB8AC3E}">
        <p14:creationId xmlns:p14="http://schemas.microsoft.com/office/powerpoint/2010/main" val="47341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85364"/>
            <a:ext cx="12191999" cy="1089529"/>
          </a:xfrm>
        </p:spPr>
        <p:txBody>
          <a:bodyPr wrap="square">
            <a:spAutoFit/>
          </a:bodyPr>
          <a:lstStyle/>
          <a:p>
            <a:pPr lvl="0"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a:t>
            </a:r>
            <a:r>
              <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rPr>
              <a:t>Christians Don’t </a:t>
            </a: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Drink</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Because we walk by Faith</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Because we abstain from fleshly lusts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Because we obey the law of Christ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Because we desire others to be saved</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0539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Rob Wade</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9731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Doctrine of Christ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6817" y="3181611"/>
            <a:ext cx="7352778" cy="3676389"/>
          </a:xfrm>
          <a:prstGeom prst="rect">
            <a:avLst/>
          </a:prstGeom>
        </p:spPr>
      </p:pic>
      <p:sp>
        <p:nvSpPr>
          <p:cNvPr id="2" name="Title 1"/>
          <p:cNvSpPr>
            <a:spLocks noGrp="1"/>
          </p:cNvSpPr>
          <p:nvPr>
            <p:ph type="title"/>
          </p:nvPr>
        </p:nvSpPr>
        <p:spPr>
          <a:xfrm>
            <a:off x="-1052186" y="596836"/>
            <a:ext cx="9574060" cy="4225684"/>
          </a:xfrm>
        </p:spPr>
        <p:txBody>
          <a:bodyPr>
            <a:noAutofit/>
          </a:bodyPr>
          <a:lstStyle/>
          <a:p>
            <a:pPr algn="ctr"/>
            <a:r>
              <a:rPr lang="en-US" sz="8800" b="1" spc="50" dirty="0" smtClean="0">
                <a:ln w="0"/>
                <a:solidFill>
                  <a:schemeClr val="bg2"/>
                </a:solidFill>
                <a:effectLst>
                  <a:innerShdw blurRad="63500" dist="50800" dir="13500000">
                    <a:srgbClr val="000000">
                      <a:alpha val="50000"/>
                    </a:srgbClr>
                  </a:innerShdw>
                </a:effectLst>
              </a:rPr>
              <a:t>Why Christians Don’t Drink</a:t>
            </a:r>
            <a:endParaRPr lang="en-US" sz="60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8942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7700"/>
            <a:ext cx="12191999" cy="1144929"/>
          </a:xfrm>
        </p:spPr>
        <p:txBody>
          <a:bodyPr wrap="square">
            <a:spAutoFit/>
          </a:bodyPr>
          <a:lstStyle/>
          <a:p>
            <a:pPr lvl="0" algn="ctr"/>
            <a:r>
              <a:rPr lang="en-US" sz="7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Christians Don’t Drink”</a:t>
            </a:r>
            <a:endParaRPr lang="en-US" sz="7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the Scriptural guidance</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CHRISTIANS</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those who put on Christ</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DON’T</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Make a choice to abstain</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DRINK</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non-medicinal alcoholic consumption</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say?</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Wine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is a mocker, strong drink is a brawler, and whoever is led astray by it is not wise</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Proverbs 20:1 </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3688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say?</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Harlotry</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wine, and new wine enslave the heart</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Hosea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4:11 </a:t>
            </a:r>
          </a:p>
        </p:txBody>
      </p:sp>
    </p:spTree>
    <p:extLst>
      <p:ext uri="{BB962C8B-B14F-4D97-AF65-F5344CB8AC3E}">
        <p14:creationId xmlns:p14="http://schemas.microsoft.com/office/powerpoint/2010/main" val="187234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say?</a:t>
            </a: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they also have erred through wine,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through intoxicating drink are out of the way;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priest and the prophet have erred through intoxicating drink,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they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are swallowed up by wine,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they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are out of the way through intoxicating drink;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they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err in vision, they stumble in judgment</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Isaiah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28:7 </a:t>
            </a:r>
          </a:p>
        </p:txBody>
      </p:sp>
    </p:spTree>
    <p:extLst>
      <p:ext uri="{BB962C8B-B14F-4D97-AF65-F5344CB8AC3E}">
        <p14:creationId xmlns:p14="http://schemas.microsoft.com/office/powerpoint/2010/main" val="388685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say?</a:t>
            </a:r>
          </a:p>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has woe? Who has sorrow? Who has contentions? Who has complaints? Who has wounds without cause? Who has redness of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eyes?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Those who linger long at the wine, Those who go in search of mixed wine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Proverbs 23:29-30</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778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582400"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does the Old Testament say?</a:t>
            </a:r>
          </a:p>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to those who rise early in the morning, That they may follow intoxicating drink; Who continue until night, till wine inflames them</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Isaiah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5:11 </a:t>
            </a:r>
          </a:p>
        </p:txBody>
      </p:sp>
    </p:spTree>
    <p:extLst>
      <p:ext uri="{BB962C8B-B14F-4D97-AF65-F5344CB8AC3E}">
        <p14:creationId xmlns:p14="http://schemas.microsoft.com/office/powerpoint/2010/main" val="377777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401626</TotalTime>
  <Words>1420</Words>
  <Application>Microsoft Office PowerPoint</Application>
  <PresentationFormat>Widescreen</PresentationFormat>
  <Paragraphs>149</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Bell MT</vt:lpstr>
      <vt:lpstr>Calibri</vt:lpstr>
      <vt:lpstr>Depth</vt:lpstr>
      <vt:lpstr>Welcome!</vt:lpstr>
      <vt:lpstr>PowerPoint Presentation</vt:lpstr>
      <vt:lpstr>Why Christians Don’t Drink</vt:lpstr>
      <vt:lpstr>“Why Christians Don’t Drink”</vt:lpstr>
      <vt:lpstr>Walking By Faith</vt:lpstr>
      <vt:lpstr>Walking By Faith</vt:lpstr>
      <vt:lpstr>Walking By Faith</vt:lpstr>
      <vt:lpstr>Walking By Faith</vt:lpstr>
      <vt:lpstr>Walking By Faith</vt:lpstr>
      <vt:lpstr>Walking By Faith</vt:lpstr>
      <vt:lpstr>Walking By Faith</vt:lpstr>
      <vt:lpstr>Walking By Faith</vt:lpstr>
      <vt:lpstr>Walking By Faith</vt:lpstr>
      <vt:lpstr>Walking By Faith</vt:lpstr>
      <vt:lpstr>But What About…..</vt:lpstr>
      <vt:lpstr>Making a Choice</vt:lpstr>
      <vt:lpstr>Making a Choice</vt:lpstr>
      <vt:lpstr>Making a Choice</vt:lpstr>
      <vt:lpstr>Why Christians Don’t Drink</vt:lpstr>
      <vt:lpstr>PowerPoint Presentation</vt:lpstr>
      <vt:lpstr>The Doctrine of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1258</cp:revision>
  <dcterms:created xsi:type="dcterms:W3CDTF">2016-12-20T17:11:47Z</dcterms:created>
  <dcterms:modified xsi:type="dcterms:W3CDTF">2020-11-29T04:17:04Z</dcterms:modified>
</cp:coreProperties>
</file>